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6" r:id="rId4"/>
    <p:sldId id="257" r:id="rId5"/>
    <p:sldId id="258" r:id="rId6"/>
    <p:sldId id="263" r:id="rId7"/>
    <p:sldId id="264" r:id="rId8"/>
    <p:sldId id="259" r:id="rId9"/>
    <p:sldId id="260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-4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4BF6C-F730-4013-BA86-5E035164279A}" type="datetimeFigureOut">
              <a:rPr lang="en-US" smtClean="0"/>
              <a:pPr/>
              <a:t>12/15/11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F262E-8E08-4E11-8B42-077D4B052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4BF6C-F730-4013-BA86-5E035164279A}" type="datetimeFigureOut">
              <a:rPr lang="en-US" smtClean="0"/>
              <a:pPr/>
              <a:t>12/15/11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F262E-8E08-4E11-8B42-077D4B052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4BF6C-F730-4013-BA86-5E035164279A}" type="datetimeFigureOut">
              <a:rPr lang="en-US" smtClean="0"/>
              <a:pPr/>
              <a:t>12/15/11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F262E-8E08-4E11-8B42-077D4B052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4BF6C-F730-4013-BA86-5E035164279A}" type="datetimeFigureOut">
              <a:rPr lang="en-US" smtClean="0"/>
              <a:pPr/>
              <a:t>12/15/11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F262E-8E08-4E11-8B42-077D4B052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4BF6C-F730-4013-BA86-5E035164279A}" type="datetimeFigureOut">
              <a:rPr lang="en-US" smtClean="0"/>
              <a:pPr/>
              <a:t>12/15/11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F262E-8E08-4E11-8B42-077D4B052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4BF6C-F730-4013-BA86-5E035164279A}" type="datetimeFigureOut">
              <a:rPr lang="en-US" smtClean="0"/>
              <a:pPr/>
              <a:t>12/15/11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F262E-8E08-4E11-8B42-077D4B052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4BF6C-F730-4013-BA86-5E035164279A}" type="datetimeFigureOut">
              <a:rPr lang="en-US" smtClean="0"/>
              <a:pPr/>
              <a:t>12/15/11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F262E-8E08-4E11-8B42-077D4B052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4BF6C-F730-4013-BA86-5E035164279A}" type="datetimeFigureOut">
              <a:rPr lang="en-US" smtClean="0"/>
              <a:pPr/>
              <a:t>12/15/11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F262E-8E08-4E11-8B42-077D4B052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4BF6C-F730-4013-BA86-5E035164279A}" type="datetimeFigureOut">
              <a:rPr lang="en-US" smtClean="0"/>
              <a:pPr/>
              <a:t>12/15/11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F262E-8E08-4E11-8B42-077D4B052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4BF6C-F730-4013-BA86-5E035164279A}" type="datetimeFigureOut">
              <a:rPr lang="en-US" smtClean="0"/>
              <a:pPr/>
              <a:t>12/15/11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F262E-8E08-4E11-8B42-077D4B052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4BF6C-F730-4013-BA86-5E035164279A}" type="datetimeFigureOut">
              <a:rPr lang="en-US" smtClean="0"/>
              <a:pPr/>
              <a:t>12/15/11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F262E-8E08-4E11-8B42-077D4B052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E4BF6C-F730-4013-BA86-5E035164279A}" type="datetimeFigureOut">
              <a:rPr lang="en-US" smtClean="0"/>
              <a:pPr/>
              <a:t>12/15/11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DF262E-8E08-4E11-8B42-077D4B052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Experiment </a:t>
            </a:r>
            <a:r>
              <a:rPr lang="en-US" dirty="0" smtClean="0"/>
              <a:t>Eight: </a:t>
            </a:r>
            <a:r>
              <a:rPr lang="en-US" dirty="0" smtClean="0"/>
              <a:t>Pharmacological </a:t>
            </a:r>
            <a:r>
              <a:rPr lang="en-US" dirty="0" err="1" smtClean="0"/>
              <a:t>Neuromodulation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Exercise 4: Testing </a:t>
            </a:r>
            <a:r>
              <a:rPr lang="en-US" dirty="0" err="1" smtClean="0"/>
              <a:t>Neuroactive</a:t>
            </a:r>
            <a:r>
              <a:rPr lang="en-US" dirty="0" smtClean="0"/>
              <a:t> Compounds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Record with Audacity</a:t>
            </a:r>
          </a:p>
          <a:p>
            <a:r>
              <a:rPr lang="en-US" dirty="0" smtClean="0"/>
              <a:t>Inject a few drops of compound in abdomen</a:t>
            </a:r>
            <a:endParaRPr lang="en-US" dirty="0" smtClean="0"/>
          </a:p>
          <a:p>
            <a:r>
              <a:rPr lang="en-US" dirty="0" smtClean="0"/>
              <a:t>Stimulate cerci as in Ex. 3</a:t>
            </a:r>
          </a:p>
          <a:p>
            <a:r>
              <a:rPr lang="en-US" dirty="0" smtClean="0"/>
              <a:t>Amplify and sketch traces of stimulations on chart</a:t>
            </a:r>
          </a:p>
          <a:p>
            <a:r>
              <a:rPr lang="en-US" dirty="0" smtClean="0"/>
              <a:t>Wash recording electrode with saline</a:t>
            </a:r>
          </a:p>
          <a:p>
            <a:r>
              <a:rPr lang="en-US" dirty="0" smtClean="0"/>
              <a:t>Repeat for nicotine, glutamate, and both ethanol solutions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l="4059"/>
          <a:stretch>
            <a:fillRect/>
          </a:stretch>
        </p:blipFill>
        <p:spPr bwMode="auto">
          <a:xfrm>
            <a:off x="4648200" y="2590800"/>
            <a:ext cx="4366548" cy="246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Pharmacological </a:t>
            </a:r>
            <a:r>
              <a:rPr lang="en-US" dirty="0" err="1" smtClean="0"/>
              <a:t>neuromodulation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057400" y="1600200"/>
            <a:ext cx="43434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Test effect of </a:t>
            </a:r>
            <a:r>
              <a:rPr lang="en-US" dirty="0" err="1" smtClean="0"/>
              <a:t>neuroactive</a:t>
            </a:r>
            <a:r>
              <a:rPr lang="en-US" dirty="0" smtClean="0"/>
              <a:t> compounds on neurons</a:t>
            </a:r>
          </a:p>
          <a:p>
            <a:r>
              <a:rPr lang="en-US" dirty="0" smtClean="0"/>
              <a:t>Only certain drugs affect neurons without danger</a:t>
            </a:r>
          </a:p>
          <a:p>
            <a:pPr lvl="1"/>
            <a:r>
              <a:rPr lang="en-US" dirty="0" smtClean="0"/>
              <a:t>Nicotine</a:t>
            </a:r>
          </a:p>
          <a:p>
            <a:pPr lvl="1"/>
            <a:r>
              <a:rPr lang="en-US" dirty="0" smtClean="0"/>
              <a:t>Glutamate</a:t>
            </a:r>
          </a:p>
          <a:p>
            <a:pPr lvl="1"/>
            <a:r>
              <a:rPr lang="en-US" dirty="0" smtClean="0"/>
              <a:t>Ethanol</a:t>
            </a: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21080"/>
            <a:ext cx="9144000" cy="50749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062491" y="6488668"/>
            <a:ext cx="1081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wikipedia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Nicotine</a:t>
            </a:r>
            <a:endParaRPr lang="en-US" dirty="0"/>
          </a:p>
        </p:txBody>
      </p:sp>
      <p:pic>
        <p:nvPicPr>
          <p:cNvPr id="4" name="Content Placeholder 3" descr="Exp_8_NicotineV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1" y="2590800"/>
            <a:ext cx="2800066" cy="1928347"/>
          </a:xfrm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Acetylcholine receptor </a:t>
            </a:r>
            <a:r>
              <a:rPr lang="en-US" b="1" dirty="0" smtClean="0"/>
              <a:t>agonist</a:t>
            </a:r>
          </a:p>
          <a:p>
            <a:r>
              <a:rPr lang="en-US" dirty="0" smtClean="0"/>
              <a:t>Amplifies effect of Ach binding to receptors in synapses</a:t>
            </a:r>
          </a:p>
          <a:p>
            <a:r>
              <a:rPr lang="en-US" dirty="0" smtClean="0"/>
              <a:t>Causes a neuron to fire more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Monosodium glutamate</a:t>
            </a:r>
            <a:endParaRPr lang="en-US" dirty="0"/>
          </a:p>
        </p:txBody>
      </p:sp>
      <p:pic>
        <p:nvPicPr>
          <p:cNvPr id="4" name="Content Placeholder 3" descr="Exp_8_GlutamateV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78800" y="2819400"/>
            <a:ext cx="4010721" cy="1981199"/>
          </a:xfrm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Neurotransmitter</a:t>
            </a:r>
          </a:p>
          <a:p>
            <a:r>
              <a:rPr lang="en-US" dirty="0" smtClean="0"/>
              <a:t>Dissolved in water, glutamate ions released</a:t>
            </a:r>
          </a:p>
          <a:p>
            <a:r>
              <a:rPr lang="en-US" dirty="0" smtClean="0"/>
              <a:t>Over 80% of synapses in brain use glutamate as excitatory neurotransmitter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229600" cy="1143000"/>
          </a:xfrm>
        </p:spPr>
        <p:txBody>
          <a:bodyPr/>
          <a:lstStyle/>
          <a:p>
            <a:r>
              <a:rPr lang="en-US" dirty="0" smtClean="0"/>
              <a:t>Ethanol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90800" y="1600200"/>
            <a:ext cx="4038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GABA receptor </a:t>
            </a:r>
            <a:r>
              <a:rPr lang="en-US" b="1" dirty="0" smtClean="0"/>
              <a:t>agonist</a:t>
            </a:r>
          </a:p>
          <a:p>
            <a:r>
              <a:rPr lang="en-US" dirty="0" smtClean="0"/>
              <a:t>Unlike Ach receptor, inhibits action potentials</a:t>
            </a:r>
          </a:p>
          <a:p>
            <a:r>
              <a:rPr lang="en-US" dirty="0" smtClean="0"/>
              <a:t>Causes a neuron to fire more slowly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Exercise 1: preparing </a:t>
            </a:r>
            <a:r>
              <a:rPr lang="en-US" dirty="0" err="1" smtClean="0"/>
              <a:t>neuroactive</a:t>
            </a:r>
            <a:r>
              <a:rPr lang="en-US" dirty="0" smtClean="0"/>
              <a:t> solutions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09800" y="1600200"/>
            <a:ext cx="4038600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Saline: combine 1.5 g table salt and 1.25 g baking soda in 250 </a:t>
            </a:r>
            <a:r>
              <a:rPr lang="en-US" dirty="0" err="1" smtClean="0"/>
              <a:t>mL</a:t>
            </a:r>
            <a:r>
              <a:rPr lang="en-US" dirty="0" smtClean="0"/>
              <a:t> distilled water</a:t>
            </a:r>
          </a:p>
          <a:p>
            <a:r>
              <a:rPr lang="en-US" dirty="0" smtClean="0"/>
              <a:t>Nicotine: dissolve tobacco from cigarette in saline</a:t>
            </a:r>
          </a:p>
          <a:p>
            <a:r>
              <a:rPr lang="en-US" dirty="0" smtClean="0"/>
              <a:t>Glutamate: dissolve MSG in saline</a:t>
            </a:r>
          </a:p>
          <a:p>
            <a:r>
              <a:rPr lang="en-US" dirty="0" smtClean="0"/>
              <a:t>Ethyl alcohol: mix 196 </a:t>
            </a:r>
            <a:r>
              <a:rPr lang="en-US" dirty="0" err="1" smtClean="0"/>
              <a:t>mL</a:t>
            </a:r>
            <a:r>
              <a:rPr lang="en-US" dirty="0" smtClean="0"/>
              <a:t> saline with 4 </a:t>
            </a:r>
            <a:r>
              <a:rPr lang="en-US" dirty="0" err="1" smtClean="0"/>
              <a:t>mL</a:t>
            </a:r>
            <a:r>
              <a:rPr lang="en-US" dirty="0" smtClean="0"/>
              <a:t> ethanol (2% </a:t>
            </a:r>
            <a:r>
              <a:rPr lang="en-US" dirty="0" err="1" smtClean="0"/>
              <a:t>EtOh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Mix 12.5 </a:t>
            </a:r>
            <a:r>
              <a:rPr lang="en-US" dirty="0" err="1" smtClean="0"/>
              <a:t>mL</a:t>
            </a:r>
            <a:r>
              <a:rPr lang="en-US" dirty="0" smtClean="0"/>
              <a:t> 2% </a:t>
            </a:r>
            <a:r>
              <a:rPr lang="en-US" dirty="0" err="1" smtClean="0"/>
              <a:t>EtOh</a:t>
            </a:r>
            <a:r>
              <a:rPr lang="en-US" dirty="0" smtClean="0"/>
              <a:t> with 87.5 </a:t>
            </a:r>
            <a:r>
              <a:rPr lang="en-US" dirty="0" err="1" smtClean="0"/>
              <a:t>mL</a:t>
            </a:r>
            <a:r>
              <a:rPr lang="en-US" dirty="0" smtClean="0"/>
              <a:t> saline (0.25% </a:t>
            </a:r>
            <a:r>
              <a:rPr lang="en-US" dirty="0" err="1" smtClean="0"/>
              <a:t>EtOh</a:t>
            </a:r>
            <a:r>
              <a:rPr lang="en-US" dirty="0" smtClean="0"/>
              <a:t>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Exercise 2: Cricket Cercal Ganglion Preparation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Place crickets in freezer for 5 minutes to anesthetize</a:t>
            </a:r>
          </a:p>
          <a:p>
            <a:r>
              <a:rPr lang="en-US" dirty="0" smtClean="0"/>
              <a:t>Decapitate cricket at junction between head and thorax</a:t>
            </a:r>
          </a:p>
          <a:p>
            <a:r>
              <a:rPr lang="en-US" dirty="0" smtClean="0"/>
              <a:t> Insert electrode through abdomen into cercal ganglion</a:t>
            </a:r>
            <a:endParaRPr lang="en-US" dirty="0"/>
          </a:p>
        </p:txBody>
      </p:sp>
      <p:pic>
        <p:nvPicPr>
          <p:cNvPr id="7" name="Content Placeholder 3" descr="Exp_8_Cricket_electrodesV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05504" y="1600200"/>
            <a:ext cx="3141991" cy="4525963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Exercise 3: Control Cercal Response</a:t>
            </a:r>
            <a:endParaRPr lang="en-US" dirty="0"/>
          </a:p>
        </p:txBody>
      </p:sp>
      <p:pic>
        <p:nvPicPr>
          <p:cNvPr id="9" name="Content Placeholder 3" descr="Exp_8_Cricket_new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804228"/>
            <a:ext cx="4038600" cy="2117907"/>
          </a:xfrm>
        </p:spPr>
      </p:pic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Stimulate cerci by blowing from right or left side of cricket</a:t>
            </a:r>
          </a:p>
          <a:p>
            <a:r>
              <a:rPr lang="en-US" dirty="0" smtClean="0"/>
              <a:t>Record on </a:t>
            </a:r>
            <a:r>
              <a:rPr lang="en-US" dirty="0" smtClean="0"/>
              <a:t>Audacity or mobile device</a:t>
            </a:r>
            <a:endParaRPr lang="en-US" dirty="0" smtClean="0"/>
          </a:p>
          <a:p>
            <a:r>
              <a:rPr lang="en-US" dirty="0" smtClean="0"/>
              <a:t>Record time and duration of stimulus (blowing) and side the stimulus was delivered (right or left)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</TotalTime>
  <Words>274</Words>
  <Application>Microsoft Macintosh PowerPoint</Application>
  <PresentationFormat>On-screen Show (4:3)</PresentationFormat>
  <Paragraphs>41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Experiment Eight: Pharmacological Neuromodulation</vt:lpstr>
      <vt:lpstr>Pharmacological neuromodulation</vt:lpstr>
      <vt:lpstr>PowerPoint Presentation</vt:lpstr>
      <vt:lpstr>Nicotine</vt:lpstr>
      <vt:lpstr>Monosodium glutamate</vt:lpstr>
      <vt:lpstr>Ethanol</vt:lpstr>
      <vt:lpstr>Exercise 1: preparing neuroactive solutions</vt:lpstr>
      <vt:lpstr>Exercise 2: Cricket Cercal Ganglion Preparation</vt:lpstr>
      <vt:lpstr>Exercise 3: Control Cercal Response</vt:lpstr>
      <vt:lpstr>Exercise 4: Testing Neuroactive Compounds</vt:lpstr>
    </vt:vector>
  </TitlesOfParts>
  <Company>University of Michigan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drza</dc:creator>
  <cp:lastModifiedBy>Timothy Marzullo</cp:lastModifiedBy>
  <cp:revision>32</cp:revision>
  <dcterms:created xsi:type="dcterms:W3CDTF">2011-09-14T15:47:14Z</dcterms:created>
  <dcterms:modified xsi:type="dcterms:W3CDTF">2011-12-15T20:38:36Z</dcterms:modified>
</cp:coreProperties>
</file>